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handoutMasterIdLst>
    <p:handoutMasterId r:id="rId5"/>
  </p:handoutMasterIdLst>
  <p:sldIdLst>
    <p:sldId id="259" r:id="rId2"/>
    <p:sldId id="260" r:id="rId3"/>
  </p:sldIdLst>
  <p:sldSz cx="7775575" cy="10907713"/>
  <p:notesSz cx="6735763" cy="9866313"/>
  <p:defaultTextStyle>
    <a:defPPr>
      <a:defRPr lang="ja-JP"/>
    </a:defPPr>
    <a:lvl1pPr marL="0" algn="l" defTabSz="1018740" rtl="0" eaLnBrk="1" latinLnBrk="0" hangingPunct="1">
      <a:defRPr kumimoji="1" sz="2005" kern="1200">
        <a:solidFill>
          <a:schemeClr val="tx1"/>
        </a:solidFill>
        <a:latin typeface="+mn-lt"/>
        <a:ea typeface="+mn-ea"/>
        <a:cs typeface="+mn-cs"/>
      </a:defRPr>
    </a:lvl1pPr>
    <a:lvl2pPr marL="509371" algn="l" defTabSz="1018740" rtl="0" eaLnBrk="1" latinLnBrk="0" hangingPunct="1">
      <a:defRPr kumimoji="1" sz="2005" kern="1200">
        <a:solidFill>
          <a:schemeClr val="tx1"/>
        </a:solidFill>
        <a:latin typeface="+mn-lt"/>
        <a:ea typeface="+mn-ea"/>
        <a:cs typeface="+mn-cs"/>
      </a:defRPr>
    </a:lvl2pPr>
    <a:lvl3pPr marL="1018740" algn="l" defTabSz="1018740" rtl="0" eaLnBrk="1" latinLnBrk="0" hangingPunct="1">
      <a:defRPr kumimoji="1" sz="2005" kern="1200">
        <a:solidFill>
          <a:schemeClr val="tx1"/>
        </a:solidFill>
        <a:latin typeface="+mn-lt"/>
        <a:ea typeface="+mn-ea"/>
        <a:cs typeface="+mn-cs"/>
      </a:defRPr>
    </a:lvl3pPr>
    <a:lvl4pPr marL="1528112" algn="l" defTabSz="1018740" rtl="0" eaLnBrk="1" latinLnBrk="0" hangingPunct="1">
      <a:defRPr kumimoji="1" sz="2005" kern="1200">
        <a:solidFill>
          <a:schemeClr val="tx1"/>
        </a:solidFill>
        <a:latin typeface="+mn-lt"/>
        <a:ea typeface="+mn-ea"/>
        <a:cs typeface="+mn-cs"/>
      </a:defRPr>
    </a:lvl4pPr>
    <a:lvl5pPr marL="2037481" algn="l" defTabSz="1018740" rtl="0" eaLnBrk="1" latinLnBrk="0" hangingPunct="1">
      <a:defRPr kumimoji="1" sz="2005" kern="1200">
        <a:solidFill>
          <a:schemeClr val="tx1"/>
        </a:solidFill>
        <a:latin typeface="+mn-lt"/>
        <a:ea typeface="+mn-ea"/>
        <a:cs typeface="+mn-cs"/>
      </a:defRPr>
    </a:lvl5pPr>
    <a:lvl6pPr marL="2546852" algn="l" defTabSz="1018740" rtl="0" eaLnBrk="1" latinLnBrk="0" hangingPunct="1">
      <a:defRPr kumimoji="1" sz="2005" kern="1200">
        <a:solidFill>
          <a:schemeClr val="tx1"/>
        </a:solidFill>
        <a:latin typeface="+mn-lt"/>
        <a:ea typeface="+mn-ea"/>
        <a:cs typeface="+mn-cs"/>
      </a:defRPr>
    </a:lvl6pPr>
    <a:lvl7pPr marL="3056221" algn="l" defTabSz="1018740" rtl="0" eaLnBrk="1" latinLnBrk="0" hangingPunct="1">
      <a:defRPr kumimoji="1" sz="2005" kern="1200">
        <a:solidFill>
          <a:schemeClr val="tx1"/>
        </a:solidFill>
        <a:latin typeface="+mn-lt"/>
        <a:ea typeface="+mn-ea"/>
        <a:cs typeface="+mn-cs"/>
      </a:defRPr>
    </a:lvl7pPr>
    <a:lvl8pPr marL="3565593" algn="l" defTabSz="1018740" rtl="0" eaLnBrk="1" latinLnBrk="0" hangingPunct="1">
      <a:defRPr kumimoji="1" sz="2005" kern="1200">
        <a:solidFill>
          <a:schemeClr val="tx1"/>
        </a:solidFill>
        <a:latin typeface="+mn-lt"/>
        <a:ea typeface="+mn-ea"/>
        <a:cs typeface="+mn-cs"/>
      </a:defRPr>
    </a:lvl8pPr>
    <a:lvl9pPr marL="4074962" algn="l" defTabSz="1018740" rtl="0" eaLnBrk="1" latinLnBrk="0" hangingPunct="1">
      <a:defRPr kumimoji="1" sz="20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5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3FA"/>
    <a:srgbClr val="E7F0F9"/>
    <a:srgbClr val="F9FBFD"/>
    <a:srgbClr val="F2F7FC"/>
    <a:srgbClr val="0033CC"/>
    <a:srgbClr val="3F64A8"/>
    <a:srgbClr val="FF99CC"/>
    <a:srgbClr val="FFCCCC"/>
    <a:srgbClr val="BAC8F7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7" autoAdjust="0"/>
    <p:restoredTop sz="94622" autoAdjust="0"/>
  </p:normalViewPr>
  <p:slideViewPr>
    <p:cSldViewPr snapToGrid="0">
      <p:cViewPr varScale="1">
        <p:scale>
          <a:sx n="69" d="100"/>
          <a:sy n="69" d="100"/>
        </p:scale>
        <p:origin x="3060" y="66"/>
      </p:cViewPr>
      <p:guideLst>
        <p:guide orient="horz" pos="3436"/>
        <p:guide pos="245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8373819A-301F-4EEA-A369-BF6592009A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DA1439-817E-43C4-AE3F-B942D0A8FFA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18A99-9498-4982-9C6E-9E7BCA46B43C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F5CB9D0-D9A7-4BD7-B9C8-975A7CD1C2A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9C2DE7A-564D-4B78-BF67-EB7FB9F3D05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B3E66-FC1C-4F19-86A0-D1804D8CE7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1220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356" cy="493947"/>
          </a:xfrm>
          <a:prstGeom prst="rect">
            <a:avLst/>
          </a:prstGeom>
        </p:spPr>
        <p:txBody>
          <a:bodyPr vert="horz" lIns="90791" tIns="45395" rIns="90791" bIns="4539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834" y="0"/>
            <a:ext cx="2919356" cy="493947"/>
          </a:xfrm>
          <a:prstGeom prst="rect">
            <a:avLst/>
          </a:prstGeom>
        </p:spPr>
        <p:txBody>
          <a:bodyPr vert="horz" lIns="90791" tIns="45395" rIns="90791" bIns="45395" rtlCol="0"/>
          <a:lstStyle>
            <a:lvl1pPr algn="r">
              <a:defRPr sz="1200"/>
            </a:lvl1pPr>
          </a:lstStyle>
          <a:p>
            <a:fld id="{655255CB-0BD2-468F-BCBE-28CEBB0EF467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81225" y="1233488"/>
            <a:ext cx="2373313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91" tIns="45395" rIns="90791" bIns="4539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519"/>
            <a:ext cx="5388610" cy="3885295"/>
          </a:xfrm>
          <a:prstGeom prst="rect">
            <a:avLst/>
          </a:prstGeom>
        </p:spPr>
        <p:txBody>
          <a:bodyPr vert="horz" lIns="90791" tIns="45395" rIns="90791" bIns="4539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2367"/>
            <a:ext cx="2919356" cy="493946"/>
          </a:xfrm>
          <a:prstGeom prst="rect">
            <a:avLst/>
          </a:prstGeom>
        </p:spPr>
        <p:txBody>
          <a:bodyPr vert="horz" lIns="90791" tIns="45395" rIns="90791" bIns="4539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834" y="9372367"/>
            <a:ext cx="2919356" cy="493946"/>
          </a:xfrm>
          <a:prstGeom prst="rect">
            <a:avLst/>
          </a:prstGeom>
        </p:spPr>
        <p:txBody>
          <a:bodyPr vert="horz" lIns="90791" tIns="45395" rIns="90791" bIns="45395" rtlCol="0" anchor="b"/>
          <a:lstStyle>
            <a:lvl1pPr algn="r">
              <a:defRPr sz="1200"/>
            </a:lvl1pPr>
          </a:lstStyle>
          <a:p>
            <a:fld id="{470697D2-3D60-4618-A33F-E76AC75592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59818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16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080" algn="l" defTabSz="91416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161" algn="l" defTabSz="91416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240" algn="l" defTabSz="91416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321" algn="l" defTabSz="91416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402" algn="l" defTabSz="91416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482" algn="l" defTabSz="91416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563" algn="l" defTabSz="91416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642" algn="l" defTabSz="91416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81225" y="1233488"/>
            <a:ext cx="2373313" cy="3330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5095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5959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74" y="1785132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9" y="5729083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818"/>
            </a:lvl1pPr>
            <a:lvl2pPr marL="727255" indent="0" algn="ctr">
              <a:buNone/>
              <a:defRPr sz="3182"/>
            </a:lvl2pPr>
            <a:lvl3pPr marL="1454513" indent="0" algn="ctr">
              <a:buNone/>
              <a:defRPr sz="2863"/>
            </a:lvl3pPr>
            <a:lvl4pPr marL="2181767" indent="0" algn="ctr">
              <a:buNone/>
              <a:defRPr sz="2545"/>
            </a:lvl4pPr>
            <a:lvl5pPr marL="2909023" indent="0" algn="ctr">
              <a:buNone/>
              <a:defRPr sz="2545"/>
            </a:lvl5pPr>
            <a:lvl6pPr marL="3636281" indent="0" algn="ctr">
              <a:buNone/>
              <a:defRPr sz="2545"/>
            </a:lvl6pPr>
            <a:lvl7pPr marL="4363536" indent="0" algn="ctr">
              <a:buNone/>
              <a:defRPr sz="2545"/>
            </a:lvl7pPr>
            <a:lvl8pPr marL="5090792" indent="0" algn="ctr">
              <a:buNone/>
              <a:defRPr sz="2545"/>
            </a:lvl8pPr>
            <a:lvl9pPr marL="5818046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5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1" y="10109843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3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2" y="580739"/>
            <a:ext cx="6706434" cy="2108321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2" y="2903678"/>
            <a:ext cx="6706434" cy="69208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5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1" y="10109843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3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400" y="580741"/>
            <a:ext cx="1676609" cy="924378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5" y="580741"/>
            <a:ext cx="4932629" cy="924378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5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1" y="10109843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3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2" y="580739"/>
            <a:ext cx="6706434" cy="2108321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72" y="2903678"/>
            <a:ext cx="6706434" cy="6920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5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1" y="10109843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3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5" y="2719358"/>
            <a:ext cx="6706434" cy="4537304"/>
          </a:xfrm>
          <a:prstGeom prst="rect">
            <a:avLst/>
          </a:prstGeo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5" y="7299594"/>
            <a:ext cx="6706434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18">
                <a:solidFill>
                  <a:schemeClr val="tx1"/>
                </a:solidFill>
              </a:defRPr>
            </a:lvl1pPr>
            <a:lvl2pPr marL="727255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513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767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902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628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53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79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804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5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1" y="10109843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3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2" y="580739"/>
            <a:ext cx="6706434" cy="2108321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8"/>
            <a:ext cx="3304620" cy="6920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8"/>
            <a:ext cx="3304620" cy="69208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5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1" y="10109843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3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9"/>
            <a:ext cx="6706434" cy="2108321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8" y="2673915"/>
            <a:ext cx="32894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8" b="1"/>
            </a:lvl1pPr>
            <a:lvl2pPr marL="727255" indent="0">
              <a:buNone/>
              <a:defRPr sz="3182" b="1"/>
            </a:lvl2pPr>
            <a:lvl3pPr marL="1454513" indent="0">
              <a:buNone/>
              <a:defRPr sz="2863" b="1"/>
            </a:lvl3pPr>
            <a:lvl4pPr marL="2181767" indent="0">
              <a:buNone/>
              <a:defRPr sz="2545" b="1"/>
            </a:lvl4pPr>
            <a:lvl5pPr marL="2909023" indent="0">
              <a:buNone/>
              <a:defRPr sz="2545" b="1"/>
            </a:lvl5pPr>
            <a:lvl6pPr marL="3636281" indent="0">
              <a:buNone/>
              <a:defRPr sz="2545" b="1"/>
            </a:lvl6pPr>
            <a:lvl7pPr marL="4363536" indent="0">
              <a:buNone/>
              <a:defRPr sz="2545" b="1"/>
            </a:lvl7pPr>
            <a:lvl8pPr marL="5090792" indent="0">
              <a:buNone/>
              <a:defRPr sz="2545" b="1"/>
            </a:lvl8pPr>
            <a:lvl9pPr marL="5818046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8" y="3984346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15"/>
            <a:ext cx="33056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8" b="1"/>
            </a:lvl1pPr>
            <a:lvl2pPr marL="727255" indent="0">
              <a:buNone/>
              <a:defRPr sz="3182" b="1"/>
            </a:lvl2pPr>
            <a:lvl3pPr marL="1454513" indent="0">
              <a:buNone/>
              <a:defRPr sz="2863" b="1"/>
            </a:lvl3pPr>
            <a:lvl4pPr marL="2181767" indent="0">
              <a:buNone/>
              <a:defRPr sz="2545" b="1"/>
            </a:lvl4pPr>
            <a:lvl5pPr marL="2909023" indent="0">
              <a:buNone/>
              <a:defRPr sz="2545" b="1"/>
            </a:lvl5pPr>
            <a:lvl6pPr marL="3636281" indent="0">
              <a:buNone/>
              <a:defRPr sz="2545" b="1"/>
            </a:lvl6pPr>
            <a:lvl7pPr marL="4363536" indent="0">
              <a:buNone/>
              <a:defRPr sz="2545" b="1"/>
            </a:lvl7pPr>
            <a:lvl8pPr marL="5090792" indent="0">
              <a:buNone/>
              <a:defRPr sz="2545" b="1"/>
            </a:lvl8pPr>
            <a:lvl9pPr marL="5818046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4575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75661" y="10109843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491503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2" y="580739"/>
            <a:ext cx="6706434" cy="2108321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575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5661" y="10109843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1503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5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61" y="10109843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3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8" y="727185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8" y="1570517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5089"/>
            </a:lvl1pPr>
            <a:lvl2pPr>
              <a:defRPr sz="4455"/>
            </a:lvl2pPr>
            <a:lvl3pPr>
              <a:defRPr sz="3818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8" y="3272313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255" indent="0">
              <a:buNone/>
              <a:defRPr sz="2226"/>
            </a:lvl2pPr>
            <a:lvl3pPr marL="1454513" indent="0">
              <a:buNone/>
              <a:defRPr sz="1909"/>
            </a:lvl3pPr>
            <a:lvl4pPr marL="2181767" indent="0">
              <a:buNone/>
              <a:defRPr sz="1592"/>
            </a:lvl4pPr>
            <a:lvl5pPr marL="2909023" indent="0">
              <a:buNone/>
              <a:defRPr sz="1592"/>
            </a:lvl5pPr>
            <a:lvl6pPr marL="3636281" indent="0">
              <a:buNone/>
              <a:defRPr sz="1592"/>
            </a:lvl6pPr>
            <a:lvl7pPr marL="4363536" indent="0">
              <a:buNone/>
              <a:defRPr sz="1592"/>
            </a:lvl7pPr>
            <a:lvl8pPr marL="5090792" indent="0">
              <a:buNone/>
              <a:defRPr sz="1592"/>
            </a:lvl8pPr>
            <a:lvl9pPr marL="5818046" indent="0">
              <a:buNone/>
              <a:defRPr sz="159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5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1" y="10109843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3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8" y="727185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8" y="1570517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089"/>
            </a:lvl1pPr>
            <a:lvl2pPr marL="727255" indent="0">
              <a:buNone/>
              <a:defRPr sz="4455"/>
            </a:lvl2pPr>
            <a:lvl3pPr marL="1454513" indent="0">
              <a:buNone/>
              <a:defRPr sz="3818"/>
            </a:lvl3pPr>
            <a:lvl4pPr marL="2181767" indent="0">
              <a:buNone/>
              <a:defRPr sz="3182"/>
            </a:lvl4pPr>
            <a:lvl5pPr marL="2909023" indent="0">
              <a:buNone/>
              <a:defRPr sz="3182"/>
            </a:lvl5pPr>
            <a:lvl6pPr marL="3636281" indent="0">
              <a:buNone/>
              <a:defRPr sz="3182"/>
            </a:lvl6pPr>
            <a:lvl7pPr marL="4363536" indent="0">
              <a:buNone/>
              <a:defRPr sz="3182"/>
            </a:lvl7pPr>
            <a:lvl8pPr marL="5090792" indent="0">
              <a:buNone/>
              <a:defRPr sz="3182"/>
            </a:lvl8pPr>
            <a:lvl9pPr marL="5818046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8" y="3272313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255" indent="0">
              <a:buNone/>
              <a:defRPr sz="2226"/>
            </a:lvl2pPr>
            <a:lvl3pPr marL="1454513" indent="0">
              <a:buNone/>
              <a:defRPr sz="1909"/>
            </a:lvl3pPr>
            <a:lvl4pPr marL="2181767" indent="0">
              <a:buNone/>
              <a:defRPr sz="1592"/>
            </a:lvl4pPr>
            <a:lvl5pPr marL="2909023" indent="0">
              <a:buNone/>
              <a:defRPr sz="1592"/>
            </a:lvl5pPr>
            <a:lvl6pPr marL="3636281" indent="0">
              <a:buNone/>
              <a:defRPr sz="1592"/>
            </a:lvl6pPr>
            <a:lvl7pPr marL="4363536" indent="0">
              <a:buNone/>
              <a:defRPr sz="1592"/>
            </a:lvl7pPr>
            <a:lvl8pPr marL="5090792" indent="0">
              <a:buNone/>
              <a:defRPr sz="1592"/>
            </a:lvl8pPr>
            <a:lvl9pPr marL="5818046" indent="0">
              <a:buNone/>
              <a:defRPr sz="159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5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1" y="10109843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3" y="10109843"/>
            <a:ext cx="1749505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513" rtl="0" eaLnBrk="1" latinLnBrk="0" hangingPunct="1">
        <a:lnSpc>
          <a:spcPct val="90000"/>
        </a:lnSpc>
        <a:spcBef>
          <a:spcPct val="0"/>
        </a:spcBef>
        <a:buNone/>
        <a:defRPr kumimoji="1" sz="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628" indent="-363628" algn="l" defTabSz="1454513" rtl="0" eaLnBrk="1" latinLnBrk="0" hangingPunct="1">
        <a:lnSpc>
          <a:spcPct val="90000"/>
        </a:lnSpc>
        <a:spcBef>
          <a:spcPts val="1592"/>
        </a:spcBef>
        <a:buFont typeface="Arial" panose="020B0604020202020204" pitchFamily="34" charset="0"/>
        <a:buChar char="•"/>
        <a:defRPr kumimoji="1" sz="4455" kern="1200">
          <a:solidFill>
            <a:schemeClr val="tx1"/>
          </a:solidFill>
          <a:latin typeface="+mn-lt"/>
          <a:ea typeface="+mn-ea"/>
          <a:cs typeface="+mn-cs"/>
        </a:defRPr>
      </a:lvl1pPr>
      <a:lvl2pPr marL="1090883" indent="-363628" algn="l" defTabSz="145451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8" kern="1200">
          <a:solidFill>
            <a:schemeClr val="tx1"/>
          </a:solidFill>
          <a:latin typeface="+mn-lt"/>
          <a:ea typeface="+mn-ea"/>
          <a:cs typeface="+mn-cs"/>
        </a:defRPr>
      </a:lvl2pPr>
      <a:lvl3pPr marL="1818138" indent="-363628" algn="l" defTabSz="145451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396" indent="-363628" algn="l" defTabSz="145451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653" indent="-363628" algn="l" defTabSz="145451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906" indent="-363628" algn="l" defTabSz="145451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7162" indent="-363628" algn="l" defTabSz="145451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4419" indent="-363628" algn="l" defTabSz="145451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676" indent="-363628" algn="l" defTabSz="145451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51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255" algn="l" defTabSz="145451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513" algn="l" defTabSz="145451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767" algn="l" defTabSz="145451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9023" algn="l" defTabSz="145451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6281" algn="l" defTabSz="145451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536" algn="l" defTabSz="145451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792" algn="l" defTabSz="145451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8046" algn="l" defTabSz="145451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-1" y="246446"/>
            <a:ext cx="7775575" cy="5294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小型油化装置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27178" y="3839531"/>
            <a:ext cx="3763247" cy="2458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00"/>
              </a:lnSpc>
              <a:spcAft>
                <a:spcPts val="400"/>
              </a:spcAft>
            </a:pPr>
            <a:r>
              <a:rPr lang="en-US" altLang="ja-JP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消費電力（</a:t>
            </a:r>
            <a:r>
              <a:rPr lang="en-US" altLang="ja-JP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kw</a:t>
            </a:r>
            <a:r>
              <a:rPr lang="ja-JP" altLang="en-US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79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800"/>
              </a:lnSpc>
              <a:spcAft>
                <a:spcPts val="400"/>
              </a:spcAft>
            </a:pPr>
            <a:r>
              <a:rPr lang="ja-JP" altLang="en-US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・撹拌機　　　　　　：</a:t>
            </a:r>
            <a:r>
              <a:rPr lang="en-US" altLang="ja-JP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0.2kw</a:t>
            </a:r>
          </a:p>
          <a:p>
            <a:pPr>
              <a:lnSpc>
                <a:spcPts val="800"/>
              </a:lnSpc>
              <a:spcAft>
                <a:spcPts val="400"/>
              </a:spcAft>
            </a:pPr>
            <a:r>
              <a:rPr lang="ja-JP" altLang="en-US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・循環ポンプ（水用）：</a:t>
            </a:r>
            <a:r>
              <a:rPr lang="en-US" altLang="ja-JP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0.13kw(50Hz)</a:t>
            </a:r>
            <a:r>
              <a:rPr lang="ja-JP" altLang="en-US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0.18kw (60Hz)</a:t>
            </a:r>
          </a:p>
          <a:p>
            <a:pPr>
              <a:lnSpc>
                <a:spcPts val="800"/>
              </a:lnSpc>
              <a:spcAft>
                <a:spcPts val="400"/>
              </a:spcAft>
            </a:pPr>
            <a:r>
              <a:rPr lang="ja-JP" altLang="en-US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・バーナー　　　　　：</a:t>
            </a:r>
            <a:r>
              <a:rPr lang="en-US" altLang="ja-JP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35kw</a:t>
            </a:r>
          </a:p>
          <a:p>
            <a:pPr>
              <a:lnSpc>
                <a:spcPts val="800"/>
              </a:lnSpc>
              <a:spcAft>
                <a:spcPts val="400"/>
              </a:spcAft>
            </a:pPr>
            <a:r>
              <a:rPr lang="en-US" altLang="ja-JP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主電源は、</a:t>
            </a:r>
            <a:r>
              <a:rPr lang="en-US" altLang="ja-JP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AC100V</a:t>
            </a:r>
            <a:r>
              <a:rPr lang="ja-JP" altLang="en-US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或いは</a:t>
            </a:r>
            <a:r>
              <a:rPr lang="en-US" altLang="ja-JP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AC200V</a:t>
            </a:r>
            <a:r>
              <a:rPr lang="ja-JP" altLang="en-US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endParaRPr lang="en-US" altLang="ja-JP" sz="79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800"/>
              </a:lnSpc>
              <a:spcAft>
                <a:spcPts val="400"/>
              </a:spcAft>
            </a:pPr>
            <a:r>
              <a:rPr lang="en-US" altLang="ja-JP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工事範囲は二次側となります。一次側はユーザー様工事となります。</a:t>
            </a:r>
            <a:endParaRPr lang="en-US" altLang="ja-JP" sz="79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800"/>
              </a:lnSpc>
              <a:spcAft>
                <a:spcPts val="400"/>
              </a:spcAft>
            </a:pPr>
            <a:r>
              <a:rPr lang="en-US" altLang="ja-JP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上記構成品に含まれない設備については、別途工事費用が発生します。</a:t>
            </a:r>
            <a:endParaRPr lang="en-US" altLang="ja-JP" sz="79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800"/>
              </a:lnSpc>
              <a:spcAft>
                <a:spcPts val="400"/>
              </a:spcAft>
            </a:pPr>
            <a:r>
              <a:rPr lang="en-US" altLang="ja-JP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99" dirty="0">
                <a:latin typeface="メイリオ" panose="020B0604030504040204" pitchFamily="50" charset="-128"/>
                <a:ea typeface="メイリオ" panose="020B0604030504040204" pitchFamily="50" charset="-128"/>
              </a:rPr>
              <a:t>諸官庁届けに関しましては、別途お問合せ願います。</a:t>
            </a:r>
            <a:endParaRPr lang="en-US" altLang="ja-JP" sz="79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300"/>
              </a:spcAft>
            </a:pP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Power capacity (kw)</a:t>
            </a:r>
          </a:p>
          <a:p>
            <a:pPr>
              <a:spcAft>
                <a:spcPts val="300"/>
              </a:spcAft>
            </a:pP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 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mixer: 0.2kw</a:t>
            </a:r>
          </a:p>
          <a:p>
            <a:pPr>
              <a:spcAft>
                <a:spcPts val="300"/>
              </a:spcAft>
            </a:pP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 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Circulation pump (for water): 0.18kw</a:t>
            </a:r>
          </a:p>
          <a:p>
            <a:pPr>
              <a:spcAft>
                <a:spcPts val="300"/>
              </a:spcAft>
            </a:pP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 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Burner: 34kw</a:t>
            </a:r>
          </a:p>
          <a:p>
            <a:pPr>
              <a:spcAft>
                <a:spcPts val="300"/>
              </a:spcAft>
            </a:pPr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Power source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is AC100V or AC200V.</a:t>
            </a:r>
          </a:p>
          <a:p>
            <a:pPr>
              <a:spcAft>
                <a:spcPts val="300"/>
              </a:spcAft>
            </a:pP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Construction range is a secondary works, primary works has to be done by a user.</a:t>
            </a:r>
          </a:p>
          <a:p>
            <a:pPr>
              <a:spcAft>
                <a:spcPts val="300"/>
              </a:spcAft>
            </a:pPr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Equipment that is not in the component list, separate construction fee is required.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</a:t>
            </a:r>
            <a:endParaRPr lang="en-US" altLang="ja-JP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600"/>
              </a:lnSpc>
              <a:spcAft>
                <a:spcPts val="300"/>
              </a:spcAft>
            </a:pP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Please ask us about the documents needed to submit to the government office.</a:t>
            </a:r>
          </a:p>
          <a:p>
            <a:pPr>
              <a:lnSpc>
                <a:spcPts val="800"/>
              </a:lnSpc>
              <a:spcAft>
                <a:spcPts val="400"/>
              </a:spcAft>
            </a:pPr>
            <a:endParaRPr lang="ja-JP" altLang="en-US" sz="7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2109010" y="6006985"/>
            <a:ext cx="2997394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  <a:spcAft>
                <a:spcPts val="300"/>
              </a:spcAft>
            </a:pPr>
            <a:r>
              <a:rPr lang="ja-JP" altLang="en-US" sz="10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全体図 Ｓ＝</a:t>
            </a:r>
            <a:r>
              <a:rPr lang="en-US" altLang="ja-JP" sz="10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0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／</a:t>
            </a:r>
            <a:r>
              <a:rPr lang="en-US" altLang="ja-JP" sz="10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15(A1)</a:t>
            </a:r>
            <a:r>
              <a:rPr lang="ja-JP" altLang="en-US" sz="10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（容量：</a:t>
            </a:r>
            <a:r>
              <a:rPr lang="en-US" altLang="ja-JP" sz="10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900A</a:t>
            </a:r>
            <a:r>
              <a:rPr lang="ja-JP" altLang="en-US" sz="10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タイプ）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12114" y="780640"/>
            <a:ext cx="1927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300" dirty="0">
                <a:solidFill>
                  <a:srgbClr val="0070C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ES500</a:t>
            </a:r>
            <a:r>
              <a:rPr lang="ja-JP" altLang="en-US" sz="2400" dirty="0">
                <a:solidFill>
                  <a:srgbClr val="0070C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 </a:t>
            </a:r>
            <a:r>
              <a:rPr lang="ja-JP" altLang="en-US" sz="2100" dirty="0">
                <a:solidFill>
                  <a:srgbClr val="0070C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仕様書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E1DB541E-5B8E-47D2-938F-A23A0E4BAD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39" y="1390282"/>
            <a:ext cx="3153187" cy="2413482"/>
          </a:xfrm>
          <a:prstGeom prst="rect">
            <a:avLst/>
          </a:prstGeom>
        </p:spPr>
      </p:pic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6B3A9790-B38E-4EA1-896C-B05FB29244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86012"/>
              </p:ext>
            </p:extLst>
          </p:nvPr>
        </p:nvGraphicFramePr>
        <p:xfrm>
          <a:off x="3896904" y="1391967"/>
          <a:ext cx="3476151" cy="43693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0448">
                  <a:extLst>
                    <a:ext uri="{9D8B030D-6E8A-4147-A177-3AD203B41FA5}">
                      <a16:colId xmlns:a16="http://schemas.microsoft.com/office/drawing/2014/main" val="4027435144"/>
                    </a:ext>
                  </a:extLst>
                </a:gridCol>
                <a:gridCol w="1049584">
                  <a:extLst>
                    <a:ext uri="{9D8B030D-6E8A-4147-A177-3AD203B41FA5}">
                      <a16:colId xmlns:a16="http://schemas.microsoft.com/office/drawing/2014/main" val="3601659588"/>
                    </a:ext>
                  </a:extLst>
                </a:gridCol>
                <a:gridCol w="382299">
                  <a:extLst>
                    <a:ext uri="{9D8B030D-6E8A-4147-A177-3AD203B41FA5}">
                      <a16:colId xmlns:a16="http://schemas.microsoft.com/office/drawing/2014/main" val="2449682814"/>
                    </a:ext>
                  </a:extLst>
                </a:gridCol>
                <a:gridCol w="1723820">
                  <a:extLst>
                    <a:ext uri="{9D8B030D-6E8A-4147-A177-3AD203B41FA5}">
                      <a16:colId xmlns:a16="http://schemas.microsoft.com/office/drawing/2014/main" val="1624354941"/>
                    </a:ext>
                  </a:extLst>
                </a:gridCol>
              </a:tblGrid>
              <a:tr h="377946">
                <a:tc>
                  <a:txBody>
                    <a:bodyPr/>
                    <a:lstStyle/>
                    <a:p>
                      <a:pPr algn="l" fontAlgn="ctr"/>
                      <a:endParaRPr lang="ja-JP" alt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1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機器名   </a:t>
                      </a:r>
                      <a:r>
                        <a:rPr lang="en-US" altLang="ja-JP" sz="600" b="1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Equipment</a:t>
                      </a:r>
                      <a:endParaRPr lang="ja-JP" altLang="en-US" sz="600" b="1" i="0" u="none" strike="noStrike" dirty="0">
                        <a:solidFill>
                          <a:srgbClr val="FFFFFF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1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員数</a:t>
                      </a:r>
                      <a:r>
                        <a:rPr lang="en-US" altLang="ja-JP" sz="600" b="1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Qty.</a:t>
                      </a:r>
                      <a:endParaRPr lang="ja-JP" altLang="en-US" sz="600" b="1" i="0" u="none" strike="noStrike" dirty="0">
                        <a:solidFill>
                          <a:srgbClr val="FFFFFF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1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  </a:t>
                      </a:r>
                      <a:endParaRPr lang="en-US" altLang="ja-JP" sz="1050" b="1" u="none" strike="noStrike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600" b="1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description</a:t>
                      </a:r>
                      <a:endParaRPr lang="ja-JP" altLang="en-US" sz="600" b="1" i="0" u="none" strike="noStrike" dirty="0">
                        <a:solidFill>
                          <a:srgbClr val="FFFFFF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68754"/>
                  </a:ext>
                </a:extLst>
              </a:tr>
              <a:tr h="369198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燃焼炉 </a:t>
                      </a:r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        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Incinerator</a:t>
                      </a:r>
                      <a:endParaRPr lang="ja-JP" altLang="en-US" sz="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SS400/</a:t>
                      </a:r>
                      <a:r>
                        <a:rPr kumimoji="1" lang="ja-JP" alt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耐熱ウール    </a:t>
                      </a:r>
                      <a:endParaRPr kumimoji="1" lang="en-US" altLang="ja-JP" sz="1000" u="none" strike="noStrike" kern="1200" dirty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l" fontAlgn="ctr"/>
                      <a:r>
                        <a:rPr kumimoji="1" lang="en-US" altLang="ja-JP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80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Heat resistant wool</a:t>
                      </a:r>
                      <a:endParaRPr kumimoji="1" lang="ja-JP" altLang="en-US" sz="80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21446590"/>
                  </a:ext>
                </a:extLst>
              </a:tr>
              <a:tr h="3575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熱分解釜  </a:t>
                      </a:r>
                      <a:r>
                        <a:rPr lang="ja-JP" altLang="en-US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　</a:t>
                      </a:r>
                      <a:endParaRPr lang="en-US" altLang="ja-JP" sz="1050" u="none" strike="noStrike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Pyrolysis Boiler</a:t>
                      </a:r>
                      <a:endParaRPr lang="ja-JP" altLang="en-US" sz="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SUS304/SUS310S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359578115"/>
                  </a:ext>
                </a:extLst>
              </a:tr>
              <a:tr h="3575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反応塔 </a:t>
                      </a:r>
                      <a:r>
                        <a:rPr lang="ja-JP" altLang="en-US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endParaRPr lang="en-US" altLang="ja-JP" sz="1050" u="none" strike="noStrike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Reaction Tower</a:t>
                      </a:r>
                      <a:endParaRPr lang="ja-JP" altLang="en-US" sz="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SUS304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62128586"/>
                  </a:ext>
                </a:extLst>
              </a:tr>
              <a:tr h="65992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コンデンサー    </a:t>
                      </a:r>
                      <a:endParaRPr lang="en-US" altLang="ja-JP" sz="1000" u="none" strike="noStrike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(</a:t>
                      </a: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凝縮器</a:t>
                      </a:r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  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</a:t>
                      </a:r>
                      <a:r>
                        <a:rPr lang="en-US" altLang="ja-JP" sz="8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ondenser   </a:t>
                      </a:r>
                    </a:p>
                    <a:p>
                      <a:pPr algn="l" fontAlgn="ctr"/>
                      <a:r>
                        <a:rPr lang="en-US" altLang="ja-JP" sz="8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(Concentrator)</a:t>
                      </a:r>
                      <a:endParaRPr lang="en-US" altLang="ja-JP" sz="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SUS304　</a:t>
                      </a:r>
                      <a:r>
                        <a:rPr kumimoji="1" lang="ja-JP" alt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水冷式        </a:t>
                      </a:r>
                      <a:endParaRPr kumimoji="1" lang="en-US" altLang="ja-JP" sz="1000" u="none" strike="noStrike" kern="1200" dirty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l" fontAlgn="ctr"/>
                      <a:r>
                        <a:rPr kumimoji="1" lang="en-US" altLang="ja-JP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80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Water cooling type</a:t>
                      </a:r>
                      <a:endParaRPr kumimoji="1" lang="ja-JP" altLang="en-US" sz="80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4539319"/>
                  </a:ext>
                </a:extLst>
              </a:tr>
              <a:tr h="38958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回収油タンク </a:t>
                      </a:r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  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Collected oil tank </a:t>
                      </a:r>
                      <a:endParaRPr lang="ja-JP" altLang="en-US" sz="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SUS304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7311089"/>
                  </a:ext>
                </a:extLst>
              </a:tr>
              <a:tr h="3575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スクラバー</a:t>
                      </a:r>
                      <a:endParaRPr lang="en-US" altLang="ja-JP" sz="1000" u="none" strike="noStrike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Scrubber</a:t>
                      </a:r>
                      <a:endParaRPr lang="ja-JP" altLang="en-US" sz="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SUS304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413261692"/>
                  </a:ext>
                </a:extLst>
              </a:tr>
              <a:tr h="3157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水タンク</a:t>
                      </a:r>
                      <a:endParaRPr lang="en-US" altLang="ja-JP" sz="1000" u="none" strike="noStrike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8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Water tank</a:t>
                      </a:r>
                      <a:endParaRPr lang="ja-JP" altLang="en-US" sz="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SUS304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5766289"/>
                  </a:ext>
                </a:extLst>
              </a:tr>
              <a:tr h="65992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バーナー </a:t>
                      </a:r>
                      <a:endParaRPr lang="en-US" altLang="ja-JP" sz="1000" u="none" strike="noStrike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Burner</a:t>
                      </a:r>
                      <a:endParaRPr lang="ja-JP" altLang="en-US" sz="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ja-JP" altLang="en-US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重油炊き・</a:t>
                      </a:r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LPG</a:t>
                      </a:r>
                      <a:r>
                        <a:rPr kumimoji="1" lang="ja-JP" alt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LNG   </a:t>
                      </a:r>
                    </a:p>
                    <a:p>
                      <a:pPr algn="l" fontAlgn="ctr"/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選択可能            </a:t>
                      </a:r>
                      <a:endParaRPr kumimoji="1" lang="en-US" altLang="ja-JP" sz="1000" u="none" strike="noStrike" kern="1200" dirty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algn="l" fontAlgn="ctr"/>
                      <a:r>
                        <a:rPr kumimoji="1" lang="en-US" altLang="ja-JP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80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Heavy oil burner          </a:t>
                      </a:r>
                    </a:p>
                    <a:p>
                      <a:pPr algn="l" fontAlgn="ctr"/>
                      <a:r>
                        <a:rPr kumimoji="1" lang="en-US" altLang="ja-JP" sz="80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(LPG or LNG)</a:t>
                      </a:r>
                      <a:endParaRPr kumimoji="1" lang="ja-JP" altLang="en-US" sz="80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31594847"/>
                  </a:ext>
                </a:extLst>
              </a:tr>
              <a:tr h="5244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架台        </a:t>
                      </a:r>
                      <a:endParaRPr lang="en-US" altLang="ja-JP" sz="1000" u="none" strike="noStrike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Flame</a:t>
                      </a:r>
                      <a:endParaRPr lang="ja-JP" altLang="en-US" sz="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US" altLang="ja-JP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L3,060×W1,535   </a:t>
                      </a:r>
                      <a:r>
                        <a:rPr kumimoji="1" lang="ja-JP" alt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     </a:t>
                      </a:r>
                    </a:p>
                    <a:p>
                      <a:pPr algn="l" fontAlgn="ctr"/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(4t</a:t>
                      </a:r>
                      <a:r>
                        <a:rPr kumimoji="1" lang="ja-JP" alt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トラック搭載可能</a:t>
                      </a:r>
                      <a:r>
                        <a:rPr kumimoji="1" lang="en-US" altLang="ja-JP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)  </a:t>
                      </a:r>
                    </a:p>
                    <a:p>
                      <a:pPr algn="l" fontAlgn="ctr"/>
                      <a:r>
                        <a:rPr kumimoji="1" lang="en-US" altLang="ja-JP" sz="1050" u="none" strike="noStrike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80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Mountable on 4t truck</a:t>
                      </a:r>
                      <a:endParaRPr kumimoji="1" lang="en-US" altLang="ja-JP" sz="1050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99294450"/>
                  </a:ext>
                </a:extLst>
              </a:tr>
            </a:tbl>
          </a:graphicData>
        </a:graphic>
      </p:graphicFrame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88ACE58-E333-47B1-8261-7AE911DF5E8D}"/>
              </a:ext>
            </a:extLst>
          </p:cNvPr>
          <p:cNvSpPr txBox="1"/>
          <p:nvPr/>
        </p:nvSpPr>
        <p:spPr>
          <a:xfrm>
            <a:off x="4593761" y="1003227"/>
            <a:ext cx="7617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>
                <a:solidFill>
                  <a:srgbClr val="0070C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Specification</a:t>
            </a:r>
            <a:endParaRPr lang="ja-JP" altLang="en-US" sz="800" dirty="0">
              <a:solidFill>
                <a:srgbClr val="0070C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91BA11E7-D55D-4748-B223-AA289285D45A}"/>
              </a:ext>
            </a:extLst>
          </p:cNvPr>
          <p:cNvSpPr txBox="1"/>
          <p:nvPr/>
        </p:nvSpPr>
        <p:spPr>
          <a:xfrm>
            <a:off x="2288557" y="9755568"/>
            <a:ext cx="889987" cy="298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＜製造元＞</a:t>
            </a:r>
            <a:endParaRPr lang="ja-JP" altLang="en-US" sz="1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22D34E1B-0AA4-41EB-B0A7-1B333CDFBB5A}"/>
              </a:ext>
            </a:extLst>
          </p:cNvPr>
          <p:cNvSpPr txBox="1"/>
          <p:nvPr/>
        </p:nvSpPr>
        <p:spPr>
          <a:xfrm>
            <a:off x="2228452" y="9955908"/>
            <a:ext cx="2735512" cy="29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株式会社グローバルアライアンスパートナー</a:t>
            </a:r>
            <a:endParaRPr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41DCCA51-2E9A-4565-9ACA-D9B822730212}"/>
              </a:ext>
            </a:extLst>
          </p:cNvPr>
          <p:cNvSpPr txBox="1"/>
          <p:nvPr/>
        </p:nvSpPr>
        <p:spPr>
          <a:xfrm>
            <a:off x="2368204" y="10199088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444-0004 </a:t>
            </a:r>
            <a:endParaRPr lang="ja-JP" altLang="ja-JP" sz="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工場　愛知県岡崎市保母町新井１４－１</a:t>
            </a:r>
            <a:br>
              <a:rPr lang="en-US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0564-74-4861</a:t>
            </a:r>
            <a:r>
              <a:rPr lang="ja-JP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0564-74-4863</a:t>
            </a:r>
            <a:endParaRPr lang="ja-JP" altLang="en-US" sz="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E33A4D84-8287-4AB7-BC12-EA89E52B784E}"/>
              </a:ext>
            </a:extLst>
          </p:cNvPr>
          <p:cNvSpPr txBox="1"/>
          <p:nvPr/>
        </p:nvSpPr>
        <p:spPr>
          <a:xfrm>
            <a:off x="714099" y="10548292"/>
            <a:ext cx="237565" cy="302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7DC537A-2C53-41A0-BB50-02B23B2863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2419" y="6361802"/>
            <a:ext cx="4668693" cy="330442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2A33085-7323-4BD7-8DFA-BA29A2F570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9711856"/>
            <a:ext cx="7775575" cy="118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638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7223FF1-FC2C-4F48-A305-7E5998CEAF56}"/>
              </a:ext>
            </a:extLst>
          </p:cNvPr>
          <p:cNvSpPr/>
          <p:nvPr/>
        </p:nvSpPr>
        <p:spPr>
          <a:xfrm>
            <a:off x="-1" y="221045"/>
            <a:ext cx="7775575" cy="5294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小型油化装置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0E799F-C717-4FE5-8125-C34FF2E307FA}"/>
              </a:ext>
            </a:extLst>
          </p:cNvPr>
          <p:cNvSpPr txBox="1"/>
          <p:nvPr/>
        </p:nvSpPr>
        <p:spPr>
          <a:xfrm>
            <a:off x="565150" y="997391"/>
            <a:ext cx="200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特徴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371A3E4-C5AB-43D4-88FD-EBB848C76959}"/>
              </a:ext>
            </a:extLst>
          </p:cNvPr>
          <p:cNvSpPr txBox="1"/>
          <p:nvPr/>
        </p:nvSpPr>
        <p:spPr>
          <a:xfrm>
            <a:off x="565149" y="1336535"/>
            <a:ext cx="3360422" cy="2498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kumimoji="1"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■高効率・高回収率</a:t>
            </a:r>
            <a:endParaRPr kumimoji="1" lang="en-US" altLang="ja-JP" sz="12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100"/>
              </a:lnSpc>
            </a:pP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プラスチック</a:t>
            </a:r>
            <a:r>
              <a:rPr lang="en-US" altLang="ja-JP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㎏から約１</a:t>
            </a:r>
            <a:r>
              <a:rPr lang="en-US" altLang="ja-JP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ℓ</a:t>
            </a: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（当社比）の油が回収</a:t>
            </a:r>
            <a:endParaRPr lang="en-US" altLang="ja-JP" sz="10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100"/>
              </a:lnSpc>
            </a:pPr>
            <a:r>
              <a:rPr lang="en-US" altLang="ja-JP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</a:t>
            </a: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できます。油化装置の燃料も生成油を使用するため、  </a:t>
            </a:r>
            <a:endParaRPr lang="en-US" altLang="ja-JP" sz="10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100"/>
              </a:lnSpc>
            </a:pPr>
            <a:r>
              <a:rPr lang="en-US" altLang="ja-JP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</a:t>
            </a: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非常に経済的です。</a:t>
            </a:r>
            <a:endParaRPr lang="en-US" altLang="ja-JP" sz="10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800"/>
              </a:lnSpc>
            </a:pPr>
            <a:endParaRPr kumimoji="1" lang="en-US" altLang="ja-JP" sz="10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■生成油を電気に変換</a:t>
            </a:r>
            <a:endParaRPr lang="en-US" altLang="ja-JP" sz="12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100"/>
              </a:lnSpc>
            </a:pP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回収した生成油１</a:t>
            </a:r>
            <a:r>
              <a:rPr lang="en-US" altLang="ja-JP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ℓ</a:t>
            </a: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から約</a:t>
            </a:r>
            <a:r>
              <a:rPr lang="en-US" altLang="ja-JP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3.5kw/h</a:t>
            </a: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の電源を</a:t>
            </a:r>
            <a:endParaRPr lang="en-US" altLang="ja-JP" sz="10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100"/>
              </a:lnSpc>
            </a:pPr>
            <a:r>
              <a:rPr lang="en-US" altLang="ja-JP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</a:t>
            </a: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得る事ができます。</a:t>
            </a:r>
            <a:endParaRPr lang="en-US" altLang="ja-JP" sz="10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800"/>
              </a:lnSpc>
            </a:pPr>
            <a:endParaRPr lang="en-US" altLang="ja-JP" sz="10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■環境負荷低減</a:t>
            </a:r>
            <a:endParaRPr lang="en-US" altLang="ja-JP" sz="12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200"/>
              </a:lnSpc>
            </a:pP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　生成油を再利用する事で環境負荷を低減します。　</a:t>
            </a:r>
            <a:endParaRPr lang="en-US" altLang="ja-JP" sz="10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200"/>
              </a:lnSpc>
            </a:pP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lang="en-US" altLang="ja-JP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1kℓ</a:t>
            </a: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当たり</a:t>
            </a:r>
            <a:r>
              <a:rPr lang="en-US" altLang="ja-JP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2.7</a:t>
            </a: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lang="en-US" altLang="ja-JP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</a:t>
            </a: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CO2</a:t>
            </a: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が削減可能です。</a:t>
            </a:r>
            <a:endParaRPr lang="en-US" altLang="ja-JP" sz="10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900"/>
              </a:lnSpc>
            </a:pPr>
            <a:endParaRPr lang="en-US" altLang="ja-JP" sz="12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900"/>
              </a:lnSpc>
            </a:pPr>
            <a:r>
              <a:rPr kumimoji="1"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■対象のプラスチック：</a:t>
            </a:r>
            <a:r>
              <a:rPr kumimoji="1" lang="en-US" altLang="ja-JP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PS,</a:t>
            </a:r>
            <a:r>
              <a:rPr kumimoji="1"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PP,</a:t>
            </a:r>
            <a:r>
              <a:rPr kumimoji="1"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PE</a:t>
            </a:r>
          </a:p>
          <a:p>
            <a:pPr>
              <a:lnSpc>
                <a:spcPts val="800"/>
              </a:lnSpc>
            </a:pPr>
            <a:endParaRPr kumimoji="1" lang="en-US" altLang="ja-JP" sz="12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200"/>
              </a:lnSpc>
            </a:pPr>
            <a:r>
              <a:rPr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■対象外のプラスチック：</a:t>
            </a:r>
            <a:endParaRPr lang="en-US" altLang="ja-JP" sz="12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en-US" altLang="ja-JP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PET,</a:t>
            </a:r>
            <a:r>
              <a:rPr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PVC,PVDC,PA</a:t>
            </a:r>
            <a:r>
              <a:rPr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を含むプラスチック</a:t>
            </a:r>
            <a:endParaRPr kumimoji="1" lang="ja-JP" altLang="en-US" sz="12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2C8BECC-F8BD-47E9-AADC-B726ADE1F49D}"/>
              </a:ext>
            </a:extLst>
          </p:cNvPr>
          <p:cNvSpPr txBox="1"/>
          <p:nvPr/>
        </p:nvSpPr>
        <p:spPr>
          <a:xfrm>
            <a:off x="535587" y="3875103"/>
            <a:ext cx="200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油化フロー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D3921C7-E714-4014-8916-801009413140}"/>
              </a:ext>
            </a:extLst>
          </p:cNvPr>
          <p:cNvSpPr/>
          <p:nvPr/>
        </p:nvSpPr>
        <p:spPr>
          <a:xfrm>
            <a:off x="1967652" y="3996247"/>
            <a:ext cx="5397500" cy="927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66D0702-8B2B-478B-898A-66B866ED0FC3}"/>
              </a:ext>
            </a:extLst>
          </p:cNvPr>
          <p:cNvSpPr txBox="1"/>
          <p:nvPr/>
        </p:nvSpPr>
        <p:spPr>
          <a:xfrm>
            <a:off x="1148329" y="5707817"/>
            <a:ext cx="852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分解釜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E308F9A-0BBF-44F5-B831-497D9A9FA1B0}"/>
              </a:ext>
            </a:extLst>
          </p:cNvPr>
          <p:cNvSpPr txBox="1"/>
          <p:nvPr/>
        </p:nvSpPr>
        <p:spPr>
          <a:xfrm>
            <a:off x="3441616" y="5739234"/>
            <a:ext cx="852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反応塔</a:t>
            </a:r>
            <a:endParaRPr kumimoji="1" lang="ja-JP" altLang="en-US" sz="12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B948F9F-503C-4B85-9D0A-63A1D57C310F}"/>
              </a:ext>
            </a:extLst>
          </p:cNvPr>
          <p:cNvSpPr txBox="1"/>
          <p:nvPr/>
        </p:nvSpPr>
        <p:spPr>
          <a:xfrm>
            <a:off x="5250070" y="5729042"/>
            <a:ext cx="2304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コンデンサー（水冷</a:t>
            </a:r>
            <a:r>
              <a:rPr lang="ja-JP" altLang="en-US" sz="14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kumimoji="1" lang="ja-JP" altLang="en-US" sz="14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F5A9F1F-92E5-4ACF-AC68-3CDC3CC88F29}"/>
              </a:ext>
            </a:extLst>
          </p:cNvPr>
          <p:cNvSpPr txBox="1"/>
          <p:nvPr/>
        </p:nvSpPr>
        <p:spPr>
          <a:xfrm>
            <a:off x="5564363" y="7409073"/>
            <a:ext cx="1478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生成油タンク</a:t>
            </a:r>
            <a:endParaRPr kumimoji="1" lang="ja-JP" altLang="en-US" sz="12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4545CE4-87EA-4633-A612-367A804ED205}"/>
              </a:ext>
            </a:extLst>
          </p:cNvPr>
          <p:cNvSpPr txBox="1"/>
          <p:nvPr/>
        </p:nvSpPr>
        <p:spPr>
          <a:xfrm>
            <a:off x="5879054" y="9316906"/>
            <a:ext cx="1304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生成油</a:t>
            </a:r>
          </a:p>
        </p:txBody>
      </p:sp>
      <p:sp>
        <p:nvSpPr>
          <p:cNvPr id="40" name="矢印: 右 39">
            <a:extLst>
              <a:ext uri="{FF2B5EF4-FFF2-40B4-BE49-F238E27FC236}">
                <a16:creationId xmlns:a16="http://schemas.microsoft.com/office/drawing/2014/main" id="{FB2D1C84-23C2-4C7B-A1A8-82C450C72859}"/>
              </a:ext>
            </a:extLst>
          </p:cNvPr>
          <p:cNvSpPr/>
          <p:nvPr/>
        </p:nvSpPr>
        <p:spPr>
          <a:xfrm>
            <a:off x="2539126" y="4764508"/>
            <a:ext cx="336117" cy="399914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矢印: 左カーブ 41">
            <a:extLst>
              <a:ext uri="{FF2B5EF4-FFF2-40B4-BE49-F238E27FC236}">
                <a16:creationId xmlns:a16="http://schemas.microsoft.com/office/drawing/2014/main" id="{239842FB-CC53-47FD-92FA-B71BE442903C}"/>
              </a:ext>
            </a:extLst>
          </p:cNvPr>
          <p:cNvSpPr/>
          <p:nvPr/>
        </p:nvSpPr>
        <p:spPr>
          <a:xfrm>
            <a:off x="6925933" y="4946314"/>
            <a:ext cx="516044" cy="1924987"/>
          </a:xfrm>
          <a:prstGeom prst="curvedLeftArrow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50000">
                <a:schemeClr val="accent3">
                  <a:satMod val="110000"/>
                  <a:lumMod val="100000"/>
                  <a:shade val="100000"/>
                </a:schemeClr>
              </a:gs>
              <a:gs pos="100000">
                <a:schemeClr val="accent3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2B8824B2-46C6-4CAD-A5F9-BF91AF50E0DA}"/>
              </a:ext>
            </a:extLst>
          </p:cNvPr>
          <p:cNvSpPr txBox="1"/>
          <p:nvPr/>
        </p:nvSpPr>
        <p:spPr>
          <a:xfrm>
            <a:off x="5631617" y="9479762"/>
            <a:ext cx="19212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生成油利用設備へ</a:t>
            </a:r>
            <a:endParaRPr kumimoji="1" lang="ja-JP" altLang="en-US" sz="105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48" name="表 47">
            <a:extLst>
              <a:ext uri="{FF2B5EF4-FFF2-40B4-BE49-F238E27FC236}">
                <a16:creationId xmlns:a16="http://schemas.microsoft.com/office/drawing/2014/main" id="{CEED2689-95DB-4371-9FC9-C54FA54B6C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155286"/>
              </p:ext>
            </p:extLst>
          </p:nvPr>
        </p:nvGraphicFramePr>
        <p:xfrm>
          <a:off x="4357096" y="1534026"/>
          <a:ext cx="2549042" cy="1308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8609">
                  <a:extLst>
                    <a:ext uri="{9D8B030D-6E8A-4147-A177-3AD203B41FA5}">
                      <a16:colId xmlns:a16="http://schemas.microsoft.com/office/drawing/2014/main" val="834375691"/>
                    </a:ext>
                  </a:extLst>
                </a:gridCol>
                <a:gridCol w="950290">
                  <a:extLst>
                    <a:ext uri="{9D8B030D-6E8A-4147-A177-3AD203B41FA5}">
                      <a16:colId xmlns:a16="http://schemas.microsoft.com/office/drawing/2014/main" val="3829355789"/>
                    </a:ext>
                  </a:extLst>
                </a:gridCol>
                <a:gridCol w="890143">
                  <a:extLst>
                    <a:ext uri="{9D8B030D-6E8A-4147-A177-3AD203B41FA5}">
                      <a16:colId xmlns:a16="http://schemas.microsoft.com/office/drawing/2014/main" val="1779250065"/>
                    </a:ext>
                  </a:extLst>
                </a:gridCol>
              </a:tblGrid>
              <a:tr h="39040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u="none" strike="noStrike" dirty="0">
                          <a:effectLst/>
                        </a:rPr>
                        <a:t>容量タイプ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349" marR="6349" marT="635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u="none" strike="noStrike" dirty="0">
                          <a:effectLst/>
                        </a:rPr>
                        <a:t>最大容量</a:t>
                      </a:r>
                      <a:r>
                        <a:rPr lang="en-US" altLang="ja-JP" sz="1000" b="1" u="none" strike="noStrike" dirty="0">
                          <a:effectLst/>
                        </a:rPr>
                        <a:t>(</a:t>
                      </a:r>
                      <a:r>
                        <a:rPr lang="en-US" sz="1000" b="1" u="none" strike="noStrike" dirty="0">
                          <a:effectLst/>
                        </a:rPr>
                        <a:t>m3)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349" marR="6349" marT="635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u="none" strike="noStrike" dirty="0">
                          <a:effectLst/>
                        </a:rPr>
                        <a:t>投入方法</a:t>
                      </a:r>
                      <a:endParaRPr lang="en-US" altLang="ja-JP" sz="1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349" marR="6349" marT="635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886391"/>
                  </a:ext>
                </a:extLst>
              </a:tr>
              <a:tr h="441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700A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349" marR="6349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</a:rPr>
                        <a:t>0.39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349" marR="6349" marT="6350" marB="0" anchor="ctr">
                    <a:solidFill>
                      <a:srgbClr val="ECF3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バッチ式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349" marR="6349" marT="6350" marB="0" anchor="ctr">
                    <a:solidFill>
                      <a:srgbClr val="EC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573663"/>
                  </a:ext>
                </a:extLst>
              </a:tr>
              <a:tr h="4765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900A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349" marR="6349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</a:rPr>
                        <a:t>0.79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349" marR="6349" marT="6350" marB="0" anchor="ctr">
                    <a:solidFill>
                      <a:srgbClr val="ECF3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バッチ式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349" marR="6349" marT="6350" marB="0" anchor="ctr">
                    <a:solidFill>
                      <a:srgbClr val="EC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360845"/>
                  </a:ext>
                </a:extLst>
              </a:tr>
            </a:tbl>
          </a:graphicData>
        </a:graphic>
      </p:graphicFrame>
      <p:sp>
        <p:nvSpPr>
          <p:cNvPr id="49" name="矢印: 右 48">
            <a:extLst>
              <a:ext uri="{FF2B5EF4-FFF2-40B4-BE49-F238E27FC236}">
                <a16:creationId xmlns:a16="http://schemas.microsoft.com/office/drawing/2014/main" id="{F8413B0A-13F8-49A7-8416-8576C0EA27C3}"/>
              </a:ext>
            </a:extLst>
          </p:cNvPr>
          <p:cNvSpPr/>
          <p:nvPr/>
        </p:nvSpPr>
        <p:spPr>
          <a:xfrm>
            <a:off x="4752251" y="4775182"/>
            <a:ext cx="336117" cy="431818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矢印: 右 49">
            <a:extLst>
              <a:ext uri="{FF2B5EF4-FFF2-40B4-BE49-F238E27FC236}">
                <a16:creationId xmlns:a16="http://schemas.microsoft.com/office/drawing/2014/main" id="{45F36A28-991E-4B96-A2AD-3F715E3F92D0}"/>
              </a:ext>
            </a:extLst>
          </p:cNvPr>
          <p:cNvSpPr/>
          <p:nvPr/>
        </p:nvSpPr>
        <p:spPr>
          <a:xfrm rot="10800000">
            <a:off x="4699712" y="6477079"/>
            <a:ext cx="336117" cy="431819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矢印: 右 51">
            <a:extLst>
              <a:ext uri="{FF2B5EF4-FFF2-40B4-BE49-F238E27FC236}">
                <a16:creationId xmlns:a16="http://schemas.microsoft.com/office/drawing/2014/main" id="{7BE9709F-A520-478B-B8FF-1060C57917F1}"/>
              </a:ext>
            </a:extLst>
          </p:cNvPr>
          <p:cNvSpPr/>
          <p:nvPr/>
        </p:nvSpPr>
        <p:spPr>
          <a:xfrm rot="5400000">
            <a:off x="5954401" y="7612741"/>
            <a:ext cx="336117" cy="385288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32C56760-5513-4FBB-979C-7120054F149B}"/>
              </a:ext>
            </a:extLst>
          </p:cNvPr>
          <p:cNvSpPr txBox="1"/>
          <p:nvPr/>
        </p:nvSpPr>
        <p:spPr>
          <a:xfrm>
            <a:off x="3371876" y="7419829"/>
            <a:ext cx="1663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オフガススクラバー</a:t>
            </a:r>
            <a:endParaRPr kumimoji="1" lang="ja-JP" altLang="en-US" sz="12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13B6AF75-A0B0-4833-A7E3-70795EA40ABF}"/>
              </a:ext>
            </a:extLst>
          </p:cNvPr>
          <p:cNvSpPr txBox="1"/>
          <p:nvPr/>
        </p:nvSpPr>
        <p:spPr>
          <a:xfrm>
            <a:off x="4215595" y="9307479"/>
            <a:ext cx="1304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発電機</a:t>
            </a:r>
            <a:endParaRPr kumimoji="1" lang="ja-JP" altLang="en-US" sz="12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3855FBAE-9008-401D-AEB1-6FD1A7B2513C}"/>
              </a:ext>
            </a:extLst>
          </p:cNvPr>
          <p:cNvSpPr txBox="1"/>
          <p:nvPr/>
        </p:nvSpPr>
        <p:spPr>
          <a:xfrm>
            <a:off x="2384649" y="9295390"/>
            <a:ext cx="1304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工場内運搬車両</a:t>
            </a:r>
            <a:endParaRPr kumimoji="1" lang="ja-JP" altLang="en-US" sz="12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E68BE100-303F-4552-8B5D-498388DCC8C6}"/>
              </a:ext>
            </a:extLst>
          </p:cNvPr>
          <p:cNvSpPr txBox="1"/>
          <p:nvPr/>
        </p:nvSpPr>
        <p:spPr>
          <a:xfrm>
            <a:off x="1065506" y="9324521"/>
            <a:ext cx="1304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ボイラー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78081077-CECF-4671-BE1C-5B2AA67101BB}"/>
              </a:ext>
            </a:extLst>
          </p:cNvPr>
          <p:cNvSpPr/>
          <p:nvPr/>
        </p:nvSpPr>
        <p:spPr>
          <a:xfrm>
            <a:off x="1309376" y="1104710"/>
            <a:ext cx="6031538" cy="970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AAC6D52-52B2-4D6C-9019-6B59062FE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6614" y="7972444"/>
            <a:ext cx="884019" cy="1345462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2D1B13AD-100D-444A-8747-57823F1C83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199" y="7889947"/>
            <a:ext cx="1509023" cy="1404074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D73F2FCB-315D-483A-8D69-5D274CE9D7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0671" y="7889948"/>
            <a:ext cx="1449635" cy="1404073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9C2F465F-D404-4812-B269-5FEA39BC1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574" y="6066218"/>
            <a:ext cx="1764747" cy="132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6C8BB637-A960-4809-A938-CAE5CE9E4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920" y="6055867"/>
            <a:ext cx="1096142" cy="1338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B1BD4E76-E434-46FA-9A8D-5DA852BED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258" y="4271296"/>
            <a:ext cx="1705464" cy="143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D5DD12D3-F2B6-4E62-91ED-DCC93E7DF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35" y="4271296"/>
            <a:ext cx="1795629" cy="1421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51F891D6-9CDA-4943-8C45-39CB071E1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574" y="4267396"/>
            <a:ext cx="1764747" cy="142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図 1" descr="「中古フォークリフト」の画像検索結果">
            <a:extLst>
              <a:ext uri="{FF2B5EF4-FFF2-40B4-BE49-F238E27FC236}">
                <a16:creationId xmlns:a16="http://schemas.microsoft.com/office/drawing/2014/main" id="{A8CC10FC-E484-47A2-8095-587577D4CF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547" y="7886665"/>
            <a:ext cx="1407459" cy="140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矢印: 右 61">
            <a:extLst>
              <a:ext uri="{FF2B5EF4-FFF2-40B4-BE49-F238E27FC236}">
                <a16:creationId xmlns:a16="http://schemas.microsoft.com/office/drawing/2014/main" id="{B2F3BB34-3ADE-4FBA-AFBB-5EB18E7C67DE}"/>
              </a:ext>
            </a:extLst>
          </p:cNvPr>
          <p:cNvSpPr/>
          <p:nvPr/>
        </p:nvSpPr>
        <p:spPr>
          <a:xfrm rot="10800000">
            <a:off x="5327835" y="8495987"/>
            <a:ext cx="336117" cy="431819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91A52D9-4752-4429-AF26-1EDFB94809E5}"/>
              </a:ext>
            </a:extLst>
          </p:cNvPr>
          <p:cNvSpPr/>
          <p:nvPr/>
        </p:nvSpPr>
        <p:spPr>
          <a:xfrm>
            <a:off x="0" y="9755762"/>
            <a:ext cx="7775575" cy="1181606"/>
          </a:xfrm>
          <a:prstGeom prst="rect">
            <a:avLst/>
          </a:prstGeom>
          <a:solidFill>
            <a:srgbClr val="0070C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AF35FC11-E8EF-49C8-8086-818AED777DD4}"/>
              </a:ext>
            </a:extLst>
          </p:cNvPr>
          <p:cNvSpPr txBox="1"/>
          <p:nvPr/>
        </p:nvSpPr>
        <p:spPr>
          <a:xfrm>
            <a:off x="2364114" y="9770112"/>
            <a:ext cx="889987" cy="298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＜製造元＞</a:t>
            </a:r>
            <a:endParaRPr lang="ja-JP" altLang="en-US" sz="1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0995FAF2-5599-4E90-A863-98A049F32C0B}"/>
              </a:ext>
            </a:extLst>
          </p:cNvPr>
          <p:cNvSpPr txBox="1"/>
          <p:nvPr/>
        </p:nvSpPr>
        <p:spPr>
          <a:xfrm>
            <a:off x="2291377" y="9927043"/>
            <a:ext cx="2735512" cy="29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株式会社グローバルアライアンスパートナー　　</a:t>
            </a:r>
            <a:endParaRPr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EE0A96C-94ED-46FC-8908-C34E2F31EBB2}"/>
              </a:ext>
            </a:extLst>
          </p:cNvPr>
          <p:cNvSpPr txBox="1"/>
          <p:nvPr/>
        </p:nvSpPr>
        <p:spPr>
          <a:xfrm>
            <a:off x="2437479" y="10176573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444-0004 </a:t>
            </a:r>
            <a:endParaRPr lang="ja-JP" altLang="ja-JP" sz="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工場　愛知県岡崎市保母町新井１４－１</a:t>
            </a:r>
            <a:br>
              <a:rPr lang="en-US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0564-74-4861</a:t>
            </a:r>
            <a:r>
              <a:rPr lang="ja-JP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0564-74-4863</a:t>
            </a:r>
            <a:endParaRPr lang="ja-JP" altLang="en-US" sz="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E6B4C87-CAE2-425E-BFDA-6383093D9127}"/>
              </a:ext>
            </a:extLst>
          </p:cNvPr>
          <p:cNvSpPr txBox="1"/>
          <p:nvPr/>
        </p:nvSpPr>
        <p:spPr>
          <a:xfrm>
            <a:off x="3937186" y="3144348"/>
            <a:ext cx="3437247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kumimoji="1"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■投入量</a:t>
            </a:r>
            <a:r>
              <a:rPr kumimoji="1" lang="en-US" altLang="ja-JP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sz="12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バッチについて</a:t>
            </a:r>
            <a:endParaRPr kumimoji="1" lang="en-US" altLang="ja-JP" sz="12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100"/>
              </a:lnSpc>
            </a:pP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投入量は原料を投入した際の嵩比重により異なります。</a:t>
            </a:r>
            <a:endParaRPr lang="en-US" altLang="ja-JP" sz="10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100"/>
              </a:lnSpc>
            </a:pPr>
            <a:r>
              <a:rPr kumimoji="1" lang="en-US" altLang="ja-JP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</a:t>
            </a:r>
            <a:r>
              <a:rPr kumimoji="1"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原料を減容する事で嵩比重も高くなり投入量を増やす</a:t>
            </a:r>
            <a:endParaRPr kumimoji="1" lang="en-US" altLang="ja-JP" sz="10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100"/>
              </a:lnSpc>
            </a:pPr>
            <a:r>
              <a:rPr kumimoji="1"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ことができ、</a:t>
            </a: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生成油量も増やす事ができます。</a:t>
            </a:r>
            <a:endParaRPr kumimoji="1" lang="en-US" altLang="ja-JP" sz="10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800"/>
              </a:lnSpc>
            </a:pPr>
            <a:r>
              <a:rPr lang="ja-JP" altLang="en-US" sz="1000" dirty="0">
                <a:solidFill>
                  <a:schemeClr val="bg2">
                    <a:lumMod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</a:t>
            </a:r>
            <a:endParaRPr lang="en-US" altLang="ja-JP" sz="1000" dirty="0">
              <a:solidFill>
                <a:schemeClr val="bg2">
                  <a:lumMod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FCA0596-34F4-4A98-B4A0-B4BF2117C80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02113" y="10160605"/>
            <a:ext cx="1536325" cy="41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735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585</Words>
  <Application>Microsoft Office PowerPoint</Application>
  <PresentationFormat>ユーザー設定</PresentationFormat>
  <Paragraphs>131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HGS明朝E</vt:lpstr>
      <vt:lpstr>ＭＳ Ｐゴシック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2015-04-28T12:00:53Z</dcterms:created>
  <dcterms:modified xsi:type="dcterms:W3CDTF">2019-12-10T07:31:45Z</dcterms:modified>
</cp:coreProperties>
</file>